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837"/>
    <a:srgbClr val="FE7300"/>
    <a:srgbClr val="980606"/>
    <a:srgbClr val="FFBA3F"/>
    <a:srgbClr val="000000"/>
    <a:srgbClr val="FFCB6D"/>
    <a:srgbClr val="FFAA11"/>
    <a:srgbClr val="D19665"/>
    <a:srgbClr val="D6B692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98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4C821-277F-4273-8064-FD9264FFCD67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BAD29-EE46-47A7-A757-1FB78113F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2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BAD29-EE46-47A7-A757-1FB78113F2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00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BAD29-EE46-47A7-A757-1FB78113F2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75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0CB36-B7FF-7907-1782-3C65AE1B7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A9F8CA-0636-0B90-EB49-9F1005637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F5339-1897-69CB-E985-1FA05BC0D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35B2A-92CA-086B-E76E-1CC8C932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DA2FA-0513-403D-2017-1BA56A08D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36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7BC9-7381-3D66-CB02-B8622A8E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742055-223C-FC80-0200-35021CBA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144CB-F123-8AF5-C671-F1C2E8ACF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72768-43EF-791A-FA4B-93375C82F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5428B-4CFD-D7DA-E32D-D3E6AC4D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04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E707C0-A713-9E9A-CC00-227A60703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EEBB0-0E3B-AE4B-BCCA-8F5A7B444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55D29-B98B-36AA-7E42-D00907BB3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437D1-EF74-9D74-4683-E1E25695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312D-8120-7F72-69BF-4EA9A39F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4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B4E31-E05C-1301-F29D-9A24000E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D93BB-E2DB-E44D-46DB-E0334B618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F621F-F429-B53B-DF74-1613590B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F81F1-F37E-DFA2-7D8F-D7EA1882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D348C-D585-1B25-4F2A-44836FAD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76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BE93-6D70-A2FC-14A7-A5D179FCC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B8BEF-C947-A3E6-FA4B-8AE7EDA6A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3E746-3799-E660-355F-9495C2591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8581C-A33A-FBB6-5A28-36461AAE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9DFA-AA4E-35C7-1621-5E7134F04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9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F03AF-3802-C4F4-10BA-568B6A1C8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EF369-3227-F06F-2312-23D9933F8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E71596-2E29-6B40-4844-38EDD435A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5BFFF-9E96-DA03-E07E-C818F3B7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E4255-D4C2-A67A-ABD4-3CA4C2EAB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4598E-79C1-58D4-EA72-00D7981A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538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2B64-149E-97D7-E48C-E8033BCBF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28933-C5AE-048B-6ACF-2A4CE718A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957A2-0FE1-E065-9F22-820BFC828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ED7F8-9D79-9BE1-705E-B4C95AD06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2E02E-BA3F-9757-242A-833F36F9F1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C88319-0231-6A33-6F38-8D442776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CC3D1-2F48-AD32-12DF-1E59BF211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22615-4E24-EBF0-728D-FAC6CF7F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7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DF6A0-A1AB-117D-0022-C0C837CD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E1D772-743F-79CB-0776-6EAC81F5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5BC4DD-05F6-4FBB-A12A-2F88D4503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135C1-B976-054C-FEF5-81FADA5FB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89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3E23A7-5250-C41D-2259-225262AE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A0A5C-0707-22F2-C9C7-810C82773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D3E079-FA54-0C58-33D7-FA4F0C0A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1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5F296-9062-28CB-8303-443BD6D78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D9673-5EAC-18A7-94AB-8B42A09CC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844C7-7166-3F28-F588-8D7F26053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FC87C9-A8EE-CF7C-6015-607B56E4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DB0A7-1BBA-0EAC-77F5-707A7E987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90165-5D22-22FD-CF01-D557355AA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43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42F7-457A-FE41-AEAD-9FB934C7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C7AD34-B0D2-4BE7-EF09-5DFA07B53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1D7087-5F46-68FF-EC56-08EE2F8A5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D4BA4-4F38-77B6-D912-B1545C65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89680-E40B-60B8-57C2-C6E3C98E1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AF9F1-15A3-947C-E36C-60AD9BF7B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CCD0B-A530-4FFB-61BE-AFE30A3C4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1427A-A0DD-E148-CEEA-E258C97EC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4E722-DF2B-47CB-2A9E-2D9984DA6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2D182C-427B-485C-BB22-91FF4CD1AED2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EC5AC-D2CD-730F-6321-94675EA94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A3279-8AF7-B51B-9FD4-CFBF0FC2D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3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udent5691/Tower_Defense_Portal_Guardia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2BFC5B-6F95-25F8-4BAE-E2E0A3F237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8190B-1694-B026-1D7F-3D976B711B3E}"/>
              </a:ext>
            </a:extLst>
          </p:cNvPr>
          <p:cNvSpPr txBox="1"/>
          <p:nvPr/>
        </p:nvSpPr>
        <p:spPr>
          <a:xfrm>
            <a:off x="0" y="0"/>
            <a:ext cx="12192000" cy="6856958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27000"/>
                </a:schemeClr>
              </a:gs>
              <a:gs pos="0">
                <a:schemeClr val="tx1">
                  <a:alpha val="87000"/>
                </a:schemeClr>
              </a:gs>
            </a:gsLst>
            <a:path path="rect">
              <a:fillToRect l="50000" t="50000" r="50000" b="50000"/>
            </a:path>
            <a:tileRect/>
          </a:gradFill>
          <a:effectLst>
            <a:softEdge rad="635000"/>
          </a:effectLst>
        </p:spPr>
        <p:txBody>
          <a:bodyPr wrap="square" rtlCol="0">
            <a:noAutofit/>
          </a:bodyPr>
          <a:lstStyle/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algn="ctr"/>
            <a:endParaRPr lang="en-US" sz="2000" b="1" dirty="0">
              <a:solidFill>
                <a:srgbClr val="FFAA11"/>
              </a:solidFill>
            </a:endParaRPr>
          </a:p>
          <a:p>
            <a:pPr algn="ctr"/>
            <a:endParaRPr lang="en-US" sz="2800" b="1" dirty="0">
              <a:solidFill>
                <a:srgbClr val="FFAA11"/>
              </a:solidFill>
            </a:endParaRP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CS 210: Final Project Proposal</a:t>
            </a: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Mason Leavitt</a:t>
            </a: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Fall 2024</a:t>
            </a:r>
          </a:p>
          <a:p>
            <a:pPr algn="ctr"/>
            <a:endParaRPr lang="en-US" b="1" dirty="0">
              <a:solidFill>
                <a:srgbClr val="FFAA11"/>
              </a:solidFill>
            </a:endParaRPr>
          </a:p>
          <a:p>
            <a:pPr algn="ctr"/>
            <a:r>
              <a:rPr lang="en-US" sz="4400" b="1" dirty="0">
                <a:solidFill>
                  <a:srgbClr val="FFAA11"/>
                </a:solidFill>
              </a:rPr>
              <a:t>PORTAL GUARDIAN</a:t>
            </a:r>
          </a:p>
          <a:p>
            <a:pPr algn="ctr"/>
            <a:endParaRPr lang="en-US" sz="1000" dirty="0">
              <a:solidFill>
                <a:srgbClr val="FFAA11"/>
              </a:solidFill>
            </a:endParaRPr>
          </a:p>
          <a:p>
            <a:pPr algn="ctr"/>
            <a:r>
              <a:rPr lang="en-US" dirty="0">
                <a:solidFill>
                  <a:srgbClr val="FFAA11"/>
                </a:solidFill>
              </a:rPr>
              <a:t>Implemented with </a:t>
            </a:r>
            <a:r>
              <a:rPr lang="en-US" dirty="0" err="1">
                <a:solidFill>
                  <a:srgbClr val="FFAA11"/>
                </a:solidFill>
              </a:rPr>
              <a:t>Pygame</a:t>
            </a:r>
            <a:endParaRPr lang="en-US" sz="1600" dirty="0">
              <a:solidFill>
                <a:srgbClr val="FFAA11"/>
              </a:solidFill>
            </a:endParaRPr>
          </a:p>
        </p:txBody>
      </p:sp>
      <p:pic>
        <p:nvPicPr>
          <p:cNvPr id="4" name="Picture 3" descr="A cartoon of a person in armor with a hat and a magic wand&#10;&#10;Description automatically generated">
            <a:extLst>
              <a:ext uri="{FF2B5EF4-FFF2-40B4-BE49-F238E27FC236}">
                <a16:creationId xmlns:a16="http://schemas.microsoft.com/office/drawing/2014/main" id="{33EFD113-21CA-C8B2-8E63-EEABD81A81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477" y="4186095"/>
            <a:ext cx="768098" cy="985268"/>
          </a:xfrm>
          <a:prstGeom prst="rect">
            <a:avLst/>
          </a:prstGeom>
        </p:spPr>
      </p:pic>
      <p:pic>
        <p:nvPicPr>
          <p:cNvPr id="7" name="Picture 6" descr="A cartoon of a person in armor with a bow and arrow&#10;&#10;Description automatically generated">
            <a:extLst>
              <a:ext uri="{FF2B5EF4-FFF2-40B4-BE49-F238E27FC236}">
                <a16:creationId xmlns:a16="http://schemas.microsoft.com/office/drawing/2014/main" id="{53D416B3-7DD4-DF18-CB18-4369AA958D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084" y="5097085"/>
            <a:ext cx="914402" cy="914402"/>
          </a:xfrm>
          <a:prstGeom prst="rect">
            <a:avLst/>
          </a:prstGeom>
        </p:spPr>
      </p:pic>
      <p:pic>
        <p:nvPicPr>
          <p:cNvPr id="9" name="Picture 8" descr="A wooden crossbow with a rope and a slingshot&#10;&#10;Description automatically generated">
            <a:extLst>
              <a:ext uri="{FF2B5EF4-FFF2-40B4-BE49-F238E27FC236}">
                <a16:creationId xmlns:a16="http://schemas.microsoft.com/office/drawing/2014/main" id="{66EFB3AC-859C-BB9E-8BF4-D9655802F3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175" y="4123524"/>
            <a:ext cx="1136949" cy="1136949"/>
          </a:xfrm>
          <a:prstGeom prst="rect">
            <a:avLst/>
          </a:prstGeom>
        </p:spPr>
      </p:pic>
      <p:pic>
        <p:nvPicPr>
          <p:cNvPr id="11" name="Picture 10" descr="A cartoon of a person holding a spear&#10;&#10;Description automatically generated">
            <a:extLst>
              <a:ext uri="{FF2B5EF4-FFF2-40B4-BE49-F238E27FC236}">
                <a16:creationId xmlns:a16="http://schemas.microsoft.com/office/drawing/2014/main" id="{B567DAEF-F8DA-3C98-FCB8-89CB9D2040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095" y="5098123"/>
            <a:ext cx="914402" cy="914402"/>
          </a:xfrm>
          <a:prstGeom prst="rect">
            <a:avLst/>
          </a:prstGeom>
        </p:spPr>
      </p:pic>
      <p:pic>
        <p:nvPicPr>
          <p:cNvPr id="13" name="Picture 12" descr="A cartoon of a creature with snowflakes&#10;&#10;Description automatically generated">
            <a:extLst>
              <a:ext uri="{FF2B5EF4-FFF2-40B4-BE49-F238E27FC236}">
                <a16:creationId xmlns:a16="http://schemas.microsoft.com/office/drawing/2014/main" id="{F490AF1E-EE50-814D-BE00-B8C0DB80E6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486" y="2321125"/>
            <a:ext cx="914402" cy="914402"/>
          </a:xfrm>
          <a:prstGeom prst="rect">
            <a:avLst/>
          </a:prstGeom>
        </p:spPr>
      </p:pic>
      <p:pic>
        <p:nvPicPr>
          <p:cNvPr id="15" name="Picture 14" descr="A cartoon of a character with a red head and a blue cape&#10;&#10;Description automatically generated">
            <a:extLst>
              <a:ext uri="{FF2B5EF4-FFF2-40B4-BE49-F238E27FC236}">
                <a16:creationId xmlns:a16="http://schemas.microsoft.com/office/drawing/2014/main" id="{E43683A6-7DD9-3619-8C15-E5CA6BE549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77" y="2314731"/>
            <a:ext cx="914402" cy="914402"/>
          </a:xfrm>
          <a:prstGeom prst="rect">
            <a:avLst/>
          </a:prstGeom>
        </p:spPr>
      </p:pic>
      <p:pic>
        <p:nvPicPr>
          <p:cNvPr id="17" name="Picture 16" descr="A cartoon of a person in armor with weapons&#10;&#10;Description automatically generated">
            <a:extLst>
              <a:ext uri="{FF2B5EF4-FFF2-40B4-BE49-F238E27FC236}">
                <a16:creationId xmlns:a16="http://schemas.microsoft.com/office/drawing/2014/main" id="{150F8EB9-5B90-016C-CD5A-019DE0CBF6A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103" y="690405"/>
            <a:ext cx="914402" cy="914402"/>
          </a:xfrm>
          <a:prstGeom prst="rect">
            <a:avLst/>
          </a:prstGeom>
        </p:spPr>
      </p:pic>
      <p:pic>
        <p:nvPicPr>
          <p:cNvPr id="19" name="Picture 18" descr="A cartoon of a person holding a spear&#10;&#10;Description automatically generated">
            <a:extLst>
              <a:ext uri="{FF2B5EF4-FFF2-40B4-BE49-F238E27FC236}">
                <a16:creationId xmlns:a16="http://schemas.microsoft.com/office/drawing/2014/main" id="{2A4C915C-F4A2-DFEA-29F9-2D0D40BB71E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889" y="685703"/>
            <a:ext cx="914402" cy="914402"/>
          </a:xfrm>
          <a:prstGeom prst="rect">
            <a:avLst/>
          </a:prstGeom>
        </p:spPr>
      </p:pic>
      <p:pic>
        <p:nvPicPr>
          <p:cNvPr id="21" name="Picture 20" descr="A cartoon of a knight holding a spear and a purple cape&#10;&#10;Description automatically generated">
            <a:extLst>
              <a:ext uri="{FF2B5EF4-FFF2-40B4-BE49-F238E27FC236}">
                <a16:creationId xmlns:a16="http://schemas.microsoft.com/office/drawing/2014/main" id="{275E3998-318E-4F33-E656-0D48BBB30BD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799" y="228496"/>
            <a:ext cx="914402" cy="91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96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C80747-3496-DF59-D264-1901C7E543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404A-2436-AD87-630F-C127BC6DF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88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EC89A-F6D6-6371-A50F-76C2229DE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5257800" cy="4351338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FFB837"/>
                </a:solidFill>
              </a:rPr>
              <a:t>Portal Guardian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A wave-based tower defense game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 </a:t>
            </a:r>
            <a:r>
              <a:rPr lang="en-US" sz="1200" dirty="0">
                <a:solidFill>
                  <a:srgbClr val="FFCB6D"/>
                </a:solidFill>
                <a:hlinkClick r:id="rId3"/>
              </a:rPr>
              <a:t>https://github.com/Student5691/Tower_Defense_Portal_Guardian</a:t>
            </a:r>
            <a:endParaRPr lang="en-US" sz="2000" dirty="0">
              <a:solidFill>
                <a:srgbClr val="FFCB6D"/>
              </a:solidFill>
            </a:endParaRPr>
          </a:p>
          <a:p>
            <a:r>
              <a:rPr lang="en-US" sz="2400" b="1" dirty="0">
                <a:solidFill>
                  <a:srgbClr val="FFB837"/>
                </a:solidFill>
              </a:rPr>
              <a:t>Basic Mechanics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28 Levels with difficulty scaling, random enemy order per play iteration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8 enemy categories, 29 types total, each with custom stats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9 deployable towers/unit categories, 4 upgrades each, 45 unique units overall</a:t>
            </a:r>
          </a:p>
          <a:p>
            <a:r>
              <a:rPr lang="en-US" sz="2400" dirty="0">
                <a:solidFill>
                  <a:srgbClr val="FFB837"/>
                </a:solidFill>
              </a:rPr>
              <a:t>Features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Music, SFX, volume controls, basic animation, undo (</a:t>
            </a:r>
            <a:r>
              <a:rPr lang="en-US" sz="2000" dirty="0" err="1">
                <a:solidFill>
                  <a:srgbClr val="FFCB6D"/>
                </a:solidFill>
              </a:rPr>
              <a:t>ctrl+z</a:t>
            </a:r>
            <a:r>
              <a:rPr lang="en-US" sz="2000" dirty="0">
                <a:solidFill>
                  <a:srgbClr val="FFCB6D"/>
                </a:solidFill>
              </a:rPr>
              <a:t>), </a:t>
            </a:r>
            <a:r>
              <a:rPr lang="en-US" sz="2000" dirty="0" err="1">
                <a:solidFill>
                  <a:srgbClr val="FFCB6D"/>
                </a:solidFill>
              </a:rPr>
              <a:t>hiscores</a:t>
            </a:r>
            <a:r>
              <a:rPr lang="en-US" sz="2000" dirty="0">
                <a:solidFill>
                  <a:srgbClr val="FFCB6D"/>
                </a:solidFill>
              </a:rPr>
              <a:t> (top 10), player choice on path progression, hand-crafted battle map, fast-forward</a:t>
            </a:r>
            <a:endParaRPr lang="en-US" sz="2400" dirty="0">
              <a:solidFill>
                <a:srgbClr val="FFCB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15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221BE0-6A1C-AFD7-A6AF-7264EDC2D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16D12A-85C9-09E4-1F11-C7FC73717C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724F79-951D-4F68-46A6-79B3B084B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88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Data Structures/Algorithms and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D0941-2E1F-0CD8-B976-0335F2EAD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4711700" cy="4351338"/>
          </a:xfrm>
        </p:spPr>
        <p:txBody>
          <a:bodyPr>
            <a:noAutofit/>
          </a:bodyPr>
          <a:lstStyle/>
          <a:p>
            <a:r>
              <a:rPr lang="en-US" sz="1400" b="1" dirty="0">
                <a:solidFill>
                  <a:srgbClr val="FFB837"/>
                </a:solidFill>
              </a:rPr>
              <a:t>Lists:</a:t>
            </a:r>
            <a:r>
              <a:rPr lang="en-US" sz="1400" dirty="0">
                <a:solidFill>
                  <a:srgbClr val="FFB837"/>
                </a:solidFill>
              </a:rPr>
              <a:t>  </a:t>
            </a:r>
            <a:r>
              <a:rPr lang="en-US" sz="1400" dirty="0">
                <a:solidFill>
                  <a:srgbClr val="FFCB6D"/>
                </a:solidFill>
              </a:rPr>
              <a:t>Lists of classes and other metadata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Hash Table:  </a:t>
            </a:r>
            <a:r>
              <a:rPr lang="en-US" sz="1400" dirty="0">
                <a:solidFill>
                  <a:srgbClr val="FFCB6D"/>
                </a:solidFill>
              </a:rPr>
              <a:t>Enemy/tower/</a:t>
            </a:r>
            <a:r>
              <a:rPr lang="en-US" sz="1400">
                <a:solidFill>
                  <a:srgbClr val="FFCB6D"/>
                </a:solidFill>
              </a:rPr>
              <a:t>SFX metadata</a:t>
            </a:r>
            <a:endParaRPr lang="en-US" sz="1400" dirty="0">
              <a:solidFill>
                <a:srgbClr val="FFCB6D"/>
              </a:solidFill>
            </a:endParaRPr>
          </a:p>
          <a:p>
            <a:r>
              <a:rPr lang="en-US" sz="1400" b="1" u="sng" dirty="0">
                <a:solidFill>
                  <a:srgbClr val="FFB837"/>
                </a:solidFill>
              </a:rPr>
              <a:t>Deque</a:t>
            </a:r>
            <a:r>
              <a:rPr lang="en-US" sz="1400" b="1" dirty="0">
                <a:solidFill>
                  <a:srgbClr val="FFB837"/>
                </a:solidFill>
              </a:rPr>
              <a:t>/Stack/Queue:</a:t>
            </a:r>
            <a:r>
              <a:rPr lang="en-US" sz="1400" b="1" dirty="0">
                <a:solidFill>
                  <a:srgbClr val="FFCB6D"/>
                </a:solidFill>
              </a:rPr>
              <a:t>  </a:t>
            </a:r>
            <a:r>
              <a:rPr lang="en-US" sz="1400" dirty="0">
                <a:solidFill>
                  <a:srgbClr val="FFCB6D"/>
                </a:solidFill>
              </a:rPr>
              <a:t>Undo system (</a:t>
            </a:r>
            <a:r>
              <a:rPr lang="en-US" sz="1400" dirty="0" err="1">
                <a:solidFill>
                  <a:srgbClr val="FFCB6D"/>
                </a:solidFill>
              </a:rPr>
              <a:t>Ctrl+z</a:t>
            </a:r>
            <a:r>
              <a:rPr lang="en-US" sz="1400" dirty="0">
                <a:solidFill>
                  <a:srgbClr val="FFCB6D"/>
                </a:solidFill>
              </a:rPr>
              <a:t>)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Tree:</a:t>
            </a:r>
            <a:r>
              <a:rPr lang="en-US" sz="1400" dirty="0">
                <a:solidFill>
                  <a:srgbClr val="FFCB6D"/>
                </a:solidFill>
              </a:rPr>
              <a:t>  Choose which type of enemy to fight next based on a randomly generated tree at runtime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Graph:</a:t>
            </a:r>
            <a:r>
              <a:rPr lang="en-US" sz="1400" dirty="0">
                <a:solidFill>
                  <a:srgbClr val="FFCB6D"/>
                </a:solidFill>
              </a:rPr>
              <a:t>  Allow for random pathing for a special enemy type via an adjacency list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Searching:</a:t>
            </a:r>
            <a:r>
              <a:rPr lang="en-US" sz="1400" b="1" dirty="0">
                <a:solidFill>
                  <a:srgbClr val="FFCB6D"/>
                </a:solidFill>
              </a:rPr>
              <a:t>  </a:t>
            </a:r>
            <a:r>
              <a:rPr lang="en-US" sz="1400" dirty="0">
                <a:solidFill>
                  <a:srgbClr val="FFCB6D"/>
                </a:solidFill>
              </a:rPr>
              <a:t>Linear searches (find buildable tiles)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Sorting:  </a:t>
            </a:r>
            <a:r>
              <a:rPr lang="en-US" sz="1400" dirty="0">
                <a:solidFill>
                  <a:srgbClr val="FFCB6D"/>
                </a:solidFill>
              </a:rPr>
              <a:t>High scores (stretch goal)</a:t>
            </a:r>
          </a:p>
          <a:p>
            <a:r>
              <a:rPr lang="en-US" sz="1400" b="1" dirty="0">
                <a:solidFill>
                  <a:srgbClr val="FFB837"/>
                </a:solidFill>
              </a:rPr>
              <a:t>GUI:  </a:t>
            </a:r>
            <a:r>
              <a:rPr lang="en-US" sz="1400" dirty="0" err="1">
                <a:solidFill>
                  <a:srgbClr val="FFCB6D"/>
                </a:solidFill>
              </a:rPr>
              <a:t>Pygame</a:t>
            </a:r>
            <a:r>
              <a:rPr lang="en-US" sz="1400" dirty="0">
                <a:solidFill>
                  <a:srgbClr val="FFCB6D"/>
                </a:solidFill>
              </a:rPr>
              <a:t> (engine), GIMP (image editor), TILED (base map), Audacity (SFX)</a:t>
            </a:r>
          </a:p>
          <a:p>
            <a:endParaRPr lang="en-US" sz="1400" dirty="0">
              <a:solidFill>
                <a:srgbClr val="FFCB6D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C14EE6B-D38D-8F50-5C29-478EF4234693}"/>
              </a:ext>
            </a:extLst>
          </p:cNvPr>
          <p:cNvSpPr txBox="1">
            <a:spLocks/>
          </p:cNvSpPr>
          <p:nvPr/>
        </p:nvSpPr>
        <p:spPr>
          <a:xfrm>
            <a:off x="6102350" y="1371600"/>
            <a:ext cx="471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solidFill>
                <a:srgbClr val="FFCB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80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99B80-D06A-DF20-2F67-B1C31118B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471D2387-0311-23D2-FBB5-A957D1B9EC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B0FE46-6C68-4E5B-09C7-BCB4E39F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UML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57EA012-EC47-2C08-326B-EE5BA983DB16}"/>
              </a:ext>
            </a:extLst>
          </p:cNvPr>
          <p:cNvGrpSpPr/>
          <p:nvPr/>
        </p:nvGrpSpPr>
        <p:grpSpPr>
          <a:xfrm>
            <a:off x="914400" y="1371600"/>
            <a:ext cx="4352925" cy="2470023"/>
            <a:chOff x="3200400" y="1154128"/>
            <a:chExt cx="5483732" cy="2470023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B601D3F-FC4C-3038-3150-DF4ED9EDBF45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2470023"/>
              <a:chOff x="3200400" y="1154128"/>
              <a:chExt cx="5483732" cy="2470023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34531E0-C309-0633-651C-3919EBC5BBC2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2470023"/>
                <a:chOff x="4779185" y="1144427"/>
                <a:chExt cx="3906706" cy="225727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DCD83C07-C10A-AC09-C9AD-AAFF4D39EDF3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248646"/>
                  <a:chOff x="4783543" y="1140356"/>
                  <a:chExt cx="3906706" cy="2248646"/>
                </a:xfrm>
              </p:grpSpPr>
              <p:sp>
                <p:nvSpPr>
                  <p:cNvPr id="14" name="Rectangle: Rounded Corners 13">
                    <a:extLst>
                      <a:ext uri="{FF2B5EF4-FFF2-40B4-BE49-F238E27FC236}">
                        <a16:creationId xmlns:a16="http://schemas.microsoft.com/office/drawing/2014/main" id="{3E025717-A70B-F63B-3322-D374B1F08222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248646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17" name="Straight Connector 16">
                    <a:extLst>
                      <a:ext uri="{FF2B5EF4-FFF2-40B4-BE49-F238E27FC236}">
                        <a16:creationId xmlns:a16="http://schemas.microsoft.com/office/drawing/2014/main" id="{A574B55C-6B46-A3F4-4437-7F4AF95F6A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157A3564-521E-21D2-38A2-BD1F78D9536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2707183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6F09AA81-A54B-52F5-3692-C77A070A57FD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12657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+level: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game_speed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+waypoints: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+lives: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+money: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tile_map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AF28809-8E5B-A9E6-F01C-DE52A28D118D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World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BC1D389-1CCA-D1A3-25C8-23AB3B1D7AAD}"/>
                    </a:ext>
                  </a:extLst>
                </p:cNvPr>
                <p:cNvSpPr txBox="1"/>
                <p:nvPr/>
              </p:nvSpPr>
              <p:spPr>
                <a:xfrm>
                  <a:off x="4792255" y="2726662"/>
                  <a:ext cx="1947771" cy="6750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process_data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process_enemies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check_level_complete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4BC3D08-A484-B5BF-566F-1B69A428C4F2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level_data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 err="1">
                    <a:solidFill>
                      <a:schemeClr val="bg1"/>
                    </a:solidFill>
                  </a:rPr>
                  <a:t>dict</a:t>
                </a:r>
                <a:r>
                  <a:rPr lang="en-US" sz="1400" dirty="0">
                    <a:solidFill>
                      <a:schemeClr val="bg1"/>
                    </a:solidFill>
                  </a:rPr>
                  <a:t>/JSON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+map: </a:t>
                </a:r>
                <a:r>
                  <a:rPr lang="en-US" sz="14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.</a:t>
                </a:r>
                <a:r>
                  <a:rPr lang="en-US" sz="1400" dirty="0" err="1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png</a:t>
                </a:r>
                <a:endParaRPr lang="en-US" sz="1400" dirty="0">
                  <a:solidFill>
                    <a:schemeClr val="accent5">
                      <a:lumMod val="40000"/>
                      <a:lumOff val="6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enemies_created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enemies_killed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enemies_missed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enemy_list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bg1"/>
                    </a:solidFill>
                  </a:rPr>
                  <a:t>list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00607CB-458E-C3F9-1304-4C8710BC1CFF}"/>
                </a:ext>
              </a:extLst>
            </p:cNvPr>
            <p:cNvSpPr txBox="1"/>
            <p:nvPr/>
          </p:nvSpPr>
          <p:spPr>
            <a:xfrm>
              <a:off x="5940930" y="287806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reset_level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draw_map</a:t>
              </a:r>
              <a:r>
                <a:rPr lang="en-US" sz="1400" dirty="0">
                  <a:solidFill>
                    <a:srgbClr val="FFBA3F"/>
                  </a:solidFill>
                </a:rPr>
                <a:t>(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95AD70A-D0D0-3501-C16D-C05E43FE61B5}"/>
              </a:ext>
            </a:extLst>
          </p:cNvPr>
          <p:cNvGrpSpPr/>
          <p:nvPr/>
        </p:nvGrpSpPr>
        <p:grpSpPr>
          <a:xfrm>
            <a:off x="6400800" y="1371600"/>
            <a:ext cx="4352544" cy="3131402"/>
            <a:chOff x="3200400" y="1154128"/>
            <a:chExt cx="5483732" cy="313140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0C250A3-EA26-FD2E-5D24-2B9579C149D2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3131402"/>
              <a:chOff x="3200400" y="1154128"/>
              <a:chExt cx="5483732" cy="3131402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09590952-E817-8204-4D70-D07D7E3AA08E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3131402"/>
                <a:chOff x="4779185" y="1144427"/>
                <a:chExt cx="3906706" cy="2861692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26132C73-BAC9-44A7-E2F4-C08FBBEBD04A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853063"/>
                  <a:chOff x="4783543" y="1140356"/>
                  <a:chExt cx="3906706" cy="2853063"/>
                </a:xfrm>
              </p:grpSpPr>
              <p:sp>
                <p:nvSpPr>
                  <p:cNvPr id="41" name="Rectangle: Rounded Corners 40">
                    <a:extLst>
                      <a:ext uri="{FF2B5EF4-FFF2-40B4-BE49-F238E27FC236}">
                        <a16:creationId xmlns:a16="http://schemas.microsoft.com/office/drawing/2014/main" id="{C2FC2E4D-EEBF-6C45-A3B1-E56750AE24F5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853063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2" name="Straight Connector 41">
                    <a:extLst>
                      <a:ext uri="{FF2B5EF4-FFF2-40B4-BE49-F238E27FC236}">
                        <a16:creationId xmlns:a16="http://schemas.microsoft.com/office/drawing/2014/main" id="{8A6416E6-11FA-14E3-56EB-023B25F5E1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>
                    <a:extLst>
                      <a:ext uri="{FF2B5EF4-FFF2-40B4-BE49-F238E27FC236}">
                        <a16:creationId xmlns:a16="http://schemas.microsoft.com/office/drawing/2014/main" id="{457B56CF-164C-BB6F-4A63-727C3CA259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3473183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533162F-3036-96BF-2201-2B9F3527C510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205325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type_data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 err="1">
                      <a:solidFill>
                        <a:schemeClr val="bg1"/>
                      </a:solidFill>
                    </a:rPr>
                    <a:t>dict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upgrade_level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upgrade_limit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original_img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+image: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+angle: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+range: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+cooldown: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update_time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last_shot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F100E7D-AF73-B6ED-5529-A0647E6AC553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Turret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294E06B4-B235-06C6-E298-45F6A5E7B68A}"/>
                    </a:ext>
                  </a:extLst>
                </p:cNvPr>
                <p:cNvSpPr txBox="1"/>
                <p:nvPr/>
              </p:nvSpPr>
              <p:spPr>
                <a:xfrm>
                  <a:off x="4792255" y="3499631"/>
                  <a:ext cx="1947771" cy="4781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+update()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+draw()</a:t>
                  </a:r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5E4339B-3C4E-F6CF-C932-49C999FE996B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Pygame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 (PG)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tile_x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tile_y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+x: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+y: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+selected: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range_ring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Surface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range_rect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+target: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Enemy</a:t>
                </a: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B0EE91-21BD-EBC8-C252-D66D8D1FEBB0}"/>
                </a:ext>
              </a:extLst>
            </p:cNvPr>
            <p:cNvSpPr txBox="1"/>
            <p:nvPr/>
          </p:nvSpPr>
          <p:spPr>
            <a:xfrm>
              <a:off x="5940930" y="372388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+targeting()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+upgrade()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1E16168-0E91-B92C-63AB-1409F0FD0B2D}"/>
              </a:ext>
            </a:extLst>
          </p:cNvPr>
          <p:cNvGrpSpPr/>
          <p:nvPr/>
        </p:nvGrpSpPr>
        <p:grpSpPr>
          <a:xfrm>
            <a:off x="6400800" y="4599432"/>
            <a:ext cx="4352544" cy="1227780"/>
            <a:chOff x="3200400" y="1154128"/>
            <a:chExt cx="5489460" cy="122778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DA0C47A-E3E7-897C-CA39-4B1A6D5E1EAF}"/>
                </a:ext>
              </a:extLst>
            </p:cNvPr>
            <p:cNvGrpSpPr/>
            <p:nvPr/>
          </p:nvGrpSpPr>
          <p:grpSpPr>
            <a:xfrm>
              <a:off x="3200400" y="1154128"/>
              <a:ext cx="5489460" cy="1227780"/>
              <a:chOff x="3200400" y="1154128"/>
              <a:chExt cx="5489460" cy="122778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775F5367-C298-A10A-A516-F58546CD8CC0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9460" cy="1227780"/>
                <a:chOff x="4779185" y="1144427"/>
                <a:chExt cx="3910787" cy="1122030"/>
              </a:xfrm>
            </p:grpSpPr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7916CD36-32EC-204C-F63F-215AA26EB2C9}"/>
                    </a:ext>
                  </a:extLst>
                </p:cNvPr>
                <p:cNvGrpSpPr/>
                <p:nvPr/>
              </p:nvGrpSpPr>
              <p:grpSpPr>
                <a:xfrm>
                  <a:off x="4779185" y="1153201"/>
                  <a:ext cx="3910787" cy="1113256"/>
                  <a:chOff x="4783543" y="1140501"/>
                  <a:chExt cx="3910787" cy="1113256"/>
                </a:xfrm>
              </p:grpSpPr>
              <p:sp>
                <p:nvSpPr>
                  <p:cNvPr id="53" name="Rectangle: Rounded Corners 52">
                    <a:extLst>
                      <a:ext uri="{FF2B5EF4-FFF2-40B4-BE49-F238E27FC236}">
                        <a16:creationId xmlns:a16="http://schemas.microsoft.com/office/drawing/2014/main" id="{9E2D6B3B-295A-9D50-E074-10248ABC9CAC}"/>
                      </a:ext>
                    </a:extLst>
                  </p:cNvPr>
                  <p:cNvSpPr/>
                  <p:nvPr/>
                </p:nvSpPr>
                <p:spPr>
                  <a:xfrm>
                    <a:off x="4794159" y="1140501"/>
                    <a:ext cx="3900171" cy="1113256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54" name="Straight Connector 53">
                    <a:extLst>
                      <a:ext uri="{FF2B5EF4-FFF2-40B4-BE49-F238E27FC236}">
                        <a16:creationId xmlns:a16="http://schemas.microsoft.com/office/drawing/2014/main" id="{13D4C175-8D64-7C53-A0B3-EE90172820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Straight Connector 54">
                    <a:extLst>
                      <a:ext uri="{FF2B5EF4-FFF2-40B4-BE49-F238E27FC236}">
                        <a16:creationId xmlns:a16="http://schemas.microsoft.com/office/drawing/2014/main" id="{A1B9FAC5-95FB-DE04-8296-5E85D79ACE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1932475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3B67876-D698-8B27-BD51-0011DA23D348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4781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+image: </a:t>
                  </a:r>
                  <a:r>
                    <a:rPr lang="en-US" sz="1400" dirty="0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</a:rPr>
                    <a:t>.</a:t>
                  </a:r>
                  <a:r>
                    <a:rPr lang="en-US" sz="1400" dirty="0" err="1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</a:rPr>
                    <a:t>png</a:t>
                  </a:r>
                  <a:endParaRPr lang="en-US" sz="14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endParaRP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rect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 err="1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Pygame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 (PG) </a:t>
                  </a:r>
                  <a:r>
                    <a:rPr lang="en-US" sz="1400" dirty="0" err="1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Rect</a:t>
                  </a:r>
                  <a:endPara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0D44B023-C56F-D528-3632-CE268DFED6C3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Button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A2E929A1-2B14-9DA0-BC00-CD3D108D8A73}"/>
                    </a:ext>
                  </a:extLst>
                </p:cNvPr>
                <p:cNvSpPr txBox="1"/>
                <p:nvPr/>
              </p:nvSpPr>
              <p:spPr>
                <a:xfrm>
                  <a:off x="4792255" y="1943249"/>
                  <a:ext cx="1947771" cy="28126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draw_button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E9FE219D-2106-83DD-88A8-B844759B408C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+clicked: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single_click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8FC0EC9-EBA1-6E2F-5EE5-97AF2E39AE81}"/>
                </a:ext>
              </a:extLst>
            </p:cNvPr>
            <p:cNvSpPr txBox="1"/>
            <p:nvPr/>
          </p:nvSpPr>
          <p:spPr>
            <a:xfrm>
              <a:off x="5940930" y="2020812"/>
              <a:ext cx="2727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400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7AD6833-9429-83B7-6276-C919AE3B0F87}"/>
              </a:ext>
            </a:extLst>
          </p:cNvPr>
          <p:cNvGrpSpPr/>
          <p:nvPr/>
        </p:nvGrpSpPr>
        <p:grpSpPr>
          <a:xfrm>
            <a:off x="928963" y="3931920"/>
            <a:ext cx="4352925" cy="2701327"/>
            <a:chOff x="3200400" y="1154128"/>
            <a:chExt cx="5483732" cy="2701327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B8BC495-448D-89CA-5BE4-CFD3B22B81E8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2701327"/>
              <a:chOff x="3200400" y="1154128"/>
              <a:chExt cx="5483732" cy="2701327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BFE1C7AC-25A9-B16A-0782-1249A5D47D6B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2701327"/>
                <a:chOff x="4779185" y="1144427"/>
                <a:chExt cx="3906706" cy="2468660"/>
              </a:xfrm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59C979E4-C557-2353-1368-F2CF1E3EC92C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460031"/>
                  <a:chOff x="4783543" y="1140356"/>
                  <a:chExt cx="3906706" cy="2460031"/>
                </a:xfrm>
              </p:grpSpPr>
              <p:sp>
                <p:nvSpPr>
                  <p:cNvPr id="65" name="Rectangle: Rounded Corners 64">
                    <a:extLst>
                      <a:ext uri="{FF2B5EF4-FFF2-40B4-BE49-F238E27FC236}">
                        <a16:creationId xmlns:a16="http://schemas.microsoft.com/office/drawing/2014/main" id="{B97DCAB7-78E3-4048-B0E1-A861CD667DD0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460031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66" name="Straight Connector 65">
                    <a:extLst>
                      <a:ext uri="{FF2B5EF4-FFF2-40B4-BE49-F238E27FC236}">
                        <a16:creationId xmlns:a16="http://schemas.microsoft.com/office/drawing/2014/main" id="{2905B761-3EC8-BF48-CDDE-60FAB60F07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5F5BFBE6-6CEB-1A8C-4D7B-ADB4D83953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2874310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A6BD57DB-41F1-81C4-5E29-579BB8153BD8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15188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+type: </a:t>
                  </a:r>
                  <a:r>
                    <a:rPr lang="en-US" sz="1400" dirty="0">
                      <a:solidFill>
                        <a:srgbClr val="FE7300"/>
                      </a:solidFill>
                    </a:rPr>
                    <a:t>string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+position: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Vector2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base_hp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+hp: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+speed: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+angle: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original_img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94A3A840-298D-D1A4-6E3F-51E621755FF4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Enemy</a:t>
                  </a: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C2A61780-D90E-A459-A0C8-5710CA94E041}"/>
                    </a:ext>
                  </a:extLst>
                </p:cNvPr>
                <p:cNvSpPr txBox="1"/>
                <p:nvPr/>
              </p:nvSpPr>
              <p:spPr>
                <a:xfrm>
                  <a:off x="4792255" y="2893789"/>
                  <a:ext cx="1947771" cy="6750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+update()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+move()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+rotate()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556963E-277D-4E15-E90A-704858A60F0B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+image: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Surface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+waypoints: </a:t>
                </a:r>
                <a:r>
                  <a:rPr lang="en-US" sz="1400" dirty="0">
                    <a:solidFill>
                      <a:schemeClr val="bg1"/>
                    </a:solidFill>
                  </a:rPr>
                  <a:t>list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target_waypoint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+target: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Vector2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+movement: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Vector2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8AA2F37-ACAA-C3A7-6849-7111476FCD9A}"/>
                </a:ext>
              </a:extLst>
            </p:cNvPr>
            <p:cNvSpPr txBox="1"/>
            <p:nvPr/>
          </p:nvSpPr>
          <p:spPr>
            <a:xfrm>
              <a:off x="5940930" y="306094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draw_hp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check_alive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009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539233-0797-9D64-0DCA-D9AC004DC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CE420FCA-A4C2-D53F-AA91-ADBBCE4935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2B890B-DE93-2C0A-367A-8CFFD092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Code Samples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80CA62-A1B5-26F9-423E-4F36A2995E7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4720"/>
          <a:stretch/>
        </p:blipFill>
        <p:spPr>
          <a:xfrm>
            <a:off x="310899" y="1371600"/>
            <a:ext cx="3295902" cy="502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D6133F-967E-7BB4-DE0D-36B2BAFBE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355" y="1371600"/>
            <a:ext cx="2882231" cy="502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60802B-48A7-9949-A6F5-B88840549A8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27891"/>
          <a:stretch/>
        </p:blipFill>
        <p:spPr>
          <a:xfrm>
            <a:off x="6922871" y="1371600"/>
            <a:ext cx="3059329" cy="502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2B7647-FB83-F840-2E03-A714CFB14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93612" y="1371600"/>
            <a:ext cx="1468307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17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E84FBF-7A26-2112-8ED1-E8A995D91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020E937-B8A1-A6CB-E70A-7A0DEC2E7B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pic>
        <p:nvPicPr>
          <p:cNvPr id="3" name="2024-11-25 17-00-59">
            <a:hlinkClick r:id="" action="ppaction://media"/>
            <a:extLst>
              <a:ext uri="{FF2B5EF4-FFF2-40B4-BE49-F238E27FC236}">
                <a16:creationId xmlns:a16="http://schemas.microsoft.com/office/drawing/2014/main" id="{E449380E-853E-83C2-B890-4912AB2453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4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4A8D39-8647-F490-FDBF-1A2CC55CA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UI  via  </a:t>
            </a:r>
            <a:r>
              <a:rPr lang="en-US" b="1" dirty="0" err="1">
                <a:solidFill>
                  <a:srgbClr val="FFAA11"/>
                </a:solidFill>
              </a:rPr>
              <a:t>Pygame</a:t>
            </a:r>
            <a:endParaRPr lang="en-US" b="1" dirty="0">
              <a:solidFill>
                <a:srgbClr val="FFAA1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50DCAE0-B8CF-C122-0280-3E085323B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1700" cy="435133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FFCB6D"/>
                </a:solidFill>
              </a:rPr>
              <a:t>Game Window</a:t>
            </a:r>
          </a:p>
          <a:p>
            <a:pPr lvl="1"/>
            <a:r>
              <a:rPr lang="en-US" sz="1400" dirty="0">
                <a:solidFill>
                  <a:srgbClr val="FFCB6D"/>
                </a:solidFill>
              </a:rPr>
              <a:t>Side Panel</a:t>
            </a:r>
          </a:p>
          <a:p>
            <a:pPr lvl="1"/>
            <a:r>
              <a:rPr lang="en-US" sz="1400" dirty="0">
                <a:solidFill>
                  <a:srgbClr val="FFCB6D"/>
                </a:solidFill>
              </a:rPr>
              <a:t>Game Screen</a:t>
            </a:r>
          </a:p>
          <a:p>
            <a:r>
              <a:rPr lang="en-US" sz="1800" dirty="0">
                <a:solidFill>
                  <a:srgbClr val="FFCB6D"/>
                </a:solidFill>
              </a:rPr>
              <a:t>Game Screen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Base map image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Enemy movement path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Buildable tile indicators</a:t>
            </a:r>
          </a:p>
          <a:p>
            <a:pPr lvl="2"/>
            <a:r>
              <a:rPr lang="en-US" sz="1200" dirty="0">
                <a:solidFill>
                  <a:srgbClr val="FFCB6D"/>
                </a:solidFill>
              </a:rPr>
              <a:t>Appears when placing towers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Built towers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Enemies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Toggleable tower ranges</a:t>
            </a:r>
            <a:endParaRPr lang="en-US" sz="2000" dirty="0">
              <a:solidFill>
                <a:srgbClr val="FFCB6D"/>
              </a:solidFill>
            </a:endParaRPr>
          </a:p>
          <a:p>
            <a:pPr lvl="1"/>
            <a:endParaRPr lang="en-US" sz="1600" dirty="0">
              <a:solidFill>
                <a:srgbClr val="FFCB6D"/>
              </a:solidFill>
            </a:endParaRPr>
          </a:p>
          <a:p>
            <a:endParaRPr lang="en-US" sz="1800" dirty="0">
              <a:solidFill>
                <a:srgbClr val="FFCB6D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E76A3A-61E2-219F-A32C-E5C0CF1E3911}"/>
              </a:ext>
            </a:extLst>
          </p:cNvPr>
          <p:cNvSpPr txBox="1">
            <a:spLocks/>
          </p:cNvSpPr>
          <p:nvPr/>
        </p:nvSpPr>
        <p:spPr>
          <a:xfrm>
            <a:off x="6102350" y="1825625"/>
            <a:ext cx="471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FFCB6D"/>
                </a:solidFill>
              </a:rPr>
              <a:t>Side Panel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Game data (current level, lives, money)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Begin round button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Fast-forward button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Buy-Tower grid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Tower info display (in development)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Sell tower (in development)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*More additions likely as development continues</a:t>
            </a:r>
          </a:p>
          <a:p>
            <a:endParaRPr lang="en-US" sz="2000" dirty="0">
              <a:solidFill>
                <a:srgbClr val="FFCB6D"/>
              </a:solidFill>
            </a:endParaRPr>
          </a:p>
          <a:p>
            <a:r>
              <a:rPr lang="en-US" sz="2000" b="1" dirty="0">
                <a:solidFill>
                  <a:srgbClr val="FFCB6D"/>
                </a:solidFill>
              </a:rPr>
              <a:t>Continue to see current UI implementation</a:t>
            </a:r>
          </a:p>
          <a:p>
            <a:endParaRPr lang="en-US" sz="2000" dirty="0">
              <a:solidFill>
                <a:srgbClr val="FFCB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83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8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  <p:bldP spid="10" grpId="0" build="p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622</Words>
  <Application>Microsoft Office PowerPoint</Application>
  <PresentationFormat>Widescreen</PresentationFormat>
  <Paragraphs>123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OVERVIEW</vt:lpstr>
      <vt:lpstr>Data Structures/Algorithms and Usage</vt:lpstr>
      <vt:lpstr>UML</vt:lpstr>
      <vt:lpstr>Code Samples</vt:lpstr>
      <vt:lpstr>UI  via  Pygame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Mason Leavitt</dc:creator>
  <cp:lastModifiedBy>Mason Leavitt</cp:lastModifiedBy>
  <cp:revision>21</cp:revision>
  <dcterms:created xsi:type="dcterms:W3CDTF">2024-11-16T21:56:35Z</dcterms:created>
  <dcterms:modified xsi:type="dcterms:W3CDTF">2024-12-05T06:19:53Z</dcterms:modified>
</cp:coreProperties>
</file>

<file path=docProps/thumbnail.jpeg>
</file>